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Trirong"/>
      <p:regular r:id="rId47"/>
      <p:bold r:id="rId48"/>
      <p:italic r:id="rId49"/>
      <p:boldItalic r:id="rId50"/>
    </p:embeddedFont>
    <p:embeddedFont>
      <p:font typeface="Prompt Light"/>
      <p:regular r:id="rId51"/>
      <p:bold r:id="rId52"/>
      <p:italic r:id="rId53"/>
      <p:boldItalic r:id="rId54"/>
    </p:embeddedFont>
    <p:embeddedFont>
      <p:font typeface="Trirong SemiBold"/>
      <p:regular r:id="rId55"/>
      <p:bold r:id="rId56"/>
      <p:italic r:id="rId57"/>
      <p:boldItalic r:id="rId58"/>
    </p:embeddedFont>
    <p:embeddedFont>
      <p:font typeface="Prompt"/>
      <p:regular r:id="rId59"/>
      <p:bold r:id="rId60"/>
      <p:italic r:id="rId61"/>
      <p:boldItalic r:id="rId62"/>
    </p:embeddedFont>
    <p:embeddedFont>
      <p:font typeface="Prompt Thin"/>
      <p:regular r:id="rId63"/>
      <p:bold r:id="rId64"/>
      <p:italic r:id="rId65"/>
      <p:boldItalic r:id="rId66"/>
    </p:embeddedFont>
    <p:embeddedFont>
      <p:font typeface="Roboto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55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Trirong-bold.fntdata"/><Relationship Id="rId47" Type="http://schemas.openxmlformats.org/officeDocument/2006/relationships/font" Target="fonts/Trirong-regular.fntdata"/><Relationship Id="rId49" Type="http://schemas.openxmlformats.org/officeDocument/2006/relationships/font" Target="fonts/Trirong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mpt-boldItalic.fntdata"/><Relationship Id="rId61" Type="http://schemas.openxmlformats.org/officeDocument/2006/relationships/font" Target="fonts/Prompt-italic.fntdata"/><Relationship Id="rId20" Type="http://schemas.openxmlformats.org/officeDocument/2006/relationships/slide" Target="slides/slide15.xml"/><Relationship Id="rId64" Type="http://schemas.openxmlformats.org/officeDocument/2006/relationships/font" Target="fonts/PromptThin-bold.fntdata"/><Relationship Id="rId63" Type="http://schemas.openxmlformats.org/officeDocument/2006/relationships/font" Target="fonts/PromptThin-regular.fntdata"/><Relationship Id="rId22" Type="http://schemas.openxmlformats.org/officeDocument/2006/relationships/slide" Target="slides/slide17.xml"/><Relationship Id="rId66" Type="http://schemas.openxmlformats.org/officeDocument/2006/relationships/font" Target="fonts/PromptThin-boldItalic.fntdata"/><Relationship Id="rId21" Type="http://schemas.openxmlformats.org/officeDocument/2006/relationships/slide" Target="slides/slide16.xml"/><Relationship Id="rId65" Type="http://schemas.openxmlformats.org/officeDocument/2006/relationships/font" Target="fonts/PromptThin-italic.fntdata"/><Relationship Id="rId24" Type="http://schemas.openxmlformats.org/officeDocument/2006/relationships/slide" Target="slides/slide19.xml"/><Relationship Id="rId68" Type="http://schemas.openxmlformats.org/officeDocument/2006/relationships/font" Target="fonts/RobotoMono-bold.fntdata"/><Relationship Id="rId23" Type="http://schemas.openxmlformats.org/officeDocument/2006/relationships/slide" Target="slides/slide18.xml"/><Relationship Id="rId67" Type="http://schemas.openxmlformats.org/officeDocument/2006/relationships/font" Target="fonts/RobotoMono-regular.fntdata"/><Relationship Id="rId60" Type="http://schemas.openxmlformats.org/officeDocument/2006/relationships/font" Target="fonts/Promp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mptLight-regular.fntdata"/><Relationship Id="rId50" Type="http://schemas.openxmlformats.org/officeDocument/2006/relationships/font" Target="fonts/Trirong-boldItalic.fntdata"/><Relationship Id="rId53" Type="http://schemas.openxmlformats.org/officeDocument/2006/relationships/font" Target="fonts/PromptLight-italic.fntdata"/><Relationship Id="rId52" Type="http://schemas.openxmlformats.org/officeDocument/2006/relationships/font" Target="fonts/PromptLight-bold.fntdata"/><Relationship Id="rId11" Type="http://schemas.openxmlformats.org/officeDocument/2006/relationships/slide" Target="slides/slide6.xml"/><Relationship Id="rId55" Type="http://schemas.openxmlformats.org/officeDocument/2006/relationships/font" Target="fonts/TrirongSemiBold-regular.fntdata"/><Relationship Id="rId10" Type="http://schemas.openxmlformats.org/officeDocument/2006/relationships/slide" Target="slides/slide5.xml"/><Relationship Id="rId54" Type="http://schemas.openxmlformats.org/officeDocument/2006/relationships/font" Target="fonts/PromptLight-boldItalic.fntdata"/><Relationship Id="rId13" Type="http://schemas.openxmlformats.org/officeDocument/2006/relationships/slide" Target="slides/slide8.xml"/><Relationship Id="rId57" Type="http://schemas.openxmlformats.org/officeDocument/2006/relationships/font" Target="fonts/TrirongSemiBold-italic.fntdata"/><Relationship Id="rId12" Type="http://schemas.openxmlformats.org/officeDocument/2006/relationships/slide" Target="slides/slide7.xml"/><Relationship Id="rId56" Type="http://schemas.openxmlformats.org/officeDocument/2006/relationships/font" Target="fonts/TrirongSemiBold-bold.fntdata"/><Relationship Id="rId15" Type="http://schemas.openxmlformats.org/officeDocument/2006/relationships/slide" Target="slides/slide10.xml"/><Relationship Id="rId59" Type="http://schemas.openxmlformats.org/officeDocument/2006/relationships/font" Target="fonts/Prompt-regular.fntdata"/><Relationship Id="rId14" Type="http://schemas.openxmlformats.org/officeDocument/2006/relationships/slide" Target="slides/slide9.xml"/><Relationship Id="rId58" Type="http://schemas.openxmlformats.org/officeDocument/2006/relationships/font" Target="fonts/Trirong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a3d208b91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1a3d208b91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6ff1dd1c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c6ff1dd1c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6ff1dd1c5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c6ff1dd1c5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6ff1dd1c5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c6ff1dd1c5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6ff1dd1c5_5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c6ff1dd1c5_5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6ff1dd1c5_5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c6ff1dd1c5_5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77a43d8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c77a43d8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817194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c817194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8078798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c8078798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bfbe8c8c4_9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1bfbe8c8c4_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bf61bbb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1bf61bbb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df779df9e0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gdf779df9e0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0749e55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f0749e55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&lt;div class='main-wrapper'&gt;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&lt;p&gt;I love =&gt; &lt;/p&gt;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&lt;ul&gt;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  &lt;li&gt;HTML&lt;/li&gt;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  &lt;li&gt;CSS&lt;/li&gt;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  &lt;li&gt;JS&lt;/li&gt;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  &lt;li&gt;React&lt;/li&gt;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  &lt;!-- &lt;li&gt;Node.js&lt;/li&gt; --&gt;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&lt;/ul&gt;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&lt;/div&gt;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dff27907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1dff2790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&lt;div class='main-wrapper'&gt;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&lt;p&gt;I love =&gt; &lt;/p&gt;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&lt;ul&gt;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  &lt;li&gt;HTML&lt;/li&gt;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  &lt;li&gt;CSS&lt;/li&gt;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  &lt;li&gt;JS&lt;/li&gt;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  &lt;li&gt;React&lt;/li&gt;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  &lt;!-- &lt;li&gt;Node.js&lt;/li&gt; --&gt;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&lt;/ul&gt;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h"/>
              <a:t>&lt;/div&gt;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b1b2d13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b1b2d13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dff2790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dff2790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a5e479730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1a5e479730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a5e479730_1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1a5e479730_1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a5e479730_1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1a5e479730_1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ebcddc492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3ebcddc492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6a1f5dd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36a1f5dd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ebcddc49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ebcddc49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df779df9e0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gdf779df9e0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9f8ab314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9f8ab314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93dbfd6a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993dbfd6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3d208b91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a3d208b91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223d9b8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6223d9b8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bfbe8c8c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1bfbe8c8c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050c569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d050c569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f779df9e0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df779df9e0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f779df9e0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df779df9e0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d78ac8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d78ac8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d78ac8d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d78ac8d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37bcfefac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237bcfefac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24dfc3a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624dfc3a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f779df9e0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f779df9e0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993dbfd6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1993dbfd6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993dbfd6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993dbfd6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3d208b91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3d208b91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bfbe8c8c4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1bfbe8c8c4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77a43d8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c77a43d8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" type="blank">
  <p:cSld name="BLANK">
    <p:bg>
      <p:bgPr>
        <a:solidFill>
          <a:srgbClr val="EFEFEF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/>
        </p:nvSpPr>
        <p:spPr>
          <a:xfrm>
            <a:off x="94400" y="127950"/>
            <a:ext cx="7749600" cy="489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8" name="Google Shape;8;p2"/>
          <p:cNvSpPr/>
          <p:nvPr/>
        </p:nvSpPr>
        <p:spPr>
          <a:xfrm>
            <a:off x="94400" y="733700"/>
            <a:ext cx="8955300" cy="40851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rirong SemiBold"/>
              <a:ea typeface="Trirong SemiBold"/>
              <a:cs typeface="Trirong SemiBold"/>
              <a:sym typeface="Trirong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Logo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/>
          <p:nvPr>
            <p:ph idx="1" type="body"/>
          </p:nvPr>
        </p:nvSpPr>
        <p:spPr>
          <a:xfrm>
            <a:off x="205150" y="884900"/>
            <a:ext cx="4245900" cy="38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4191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irong"/>
              <a:buChar char="•"/>
              <a:defRPr b="0" i="0" sz="18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indent="-3746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irong"/>
              <a:buChar char="•"/>
              <a:defRPr b="0" i="0" sz="17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rong"/>
              <a:buChar char="•"/>
              <a:defRPr b="0" i="0" sz="15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b="0" i="0" sz="14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2" type="body"/>
          </p:nvPr>
        </p:nvSpPr>
        <p:spPr>
          <a:xfrm>
            <a:off x="4629150" y="884900"/>
            <a:ext cx="4345800" cy="381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4191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irong"/>
              <a:buChar char="•"/>
              <a:defRPr b="0" i="0" sz="18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indent="-3746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irong"/>
              <a:buChar char="•"/>
              <a:defRPr b="0" i="0" sz="17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rong"/>
              <a:buChar char="•"/>
              <a:defRPr b="0" i="0" sz="15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 txBox="1"/>
          <p:nvPr/>
        </p:nvSpPr>
        <p:spPr>
          <a:xfrm>
            <a:off x="204425" y="161750"/>
            <a:ext cx="8770200" cy="6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th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/>
          <p:nvPr>
            <p:ph type="title"/>
          </p:nvPr>
        </p:nvSpPr>
        <p:spPr>
          <a:xfrm>
            <a:off x="3029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irong"/>
              <a:buNone/>
              <a:defRPr b="1" i="0" sz="30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>
            <a:off x="204425" y="918725"/>
            <a:ext cx="8770200" cy="369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"/>
          <p:cNvSpPr txBox="1"/>
          <p:nvPr/>
        </p:nvSpPr>
        <p:spPr>
          <a:xfrm>
            <a:off x="204425" y="161750"/>
            <a:ext cx="8770200" cy="6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th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5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irong"/>
              <a:buNone/>
              <a:defRPr b="1" i="0" sz="30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irong"/>
              <a:buChar char="•"/>
              <a:defRPr b="0" i="0" sz="18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irong"/>
              <a:buChar char="•"/>
              <a:defRPr b="0" i="0" sz="17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rong"/>
              <a:buChar char="•"/>
              <a:defRPr b="0" i="0" sz="15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b="0" i="0" sz="14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b="0" i="0" sz="14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b="0" i="0" sz="14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b="0" i="0" sz="14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b="0" i="0" sz="14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rong"/>
              <a:buChar char="•"/>
              <a:defRPr b="0" i="0" sz="1400" u="none" cap="none" strike="noStrike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vgrepo.com/show/429787/human-man-10.svg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info.cern.ch/Proposal.htm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wix.com/website-template/view/html/1905?siteId=bf6aeb61-6d03-4b41-9d17-41510aea2db8&amp;metaSiteId=a82e916a-5f83-4c62-ad07-53c98a45a9e6&amp;originUrl=https%3A%2F%2Fwww.wix.com%2Fwebsite%2Ftemplates&amp;tpClick=view_button" TargetMode="External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wix.com/website-template/view/html/1905?siteId=bf6aeb61-6d03-4b41-9d17-41510aea2db8&amp;metaSiteId=a82e916a-5f83-4c62-ad07-53c98a45a9e6&amp;originUrl=https%3A%2F%2Fwww.wix.com%2Fwebsite%2Ftemplates&amp;tpClick=view_button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wix.com/website-template/view/html/1905?siteId=bf6aeb61-6d03-4b41-9d17-41510aea2db8&amp;metaSiteId=a82e916a-5f83-4c62-ad07-53c98a45a9e6&amp;originUrl=https%3A%2F%2Fwww.wix.com%2Fwebsite%2Ftemplates&amp;tpClick=view_button" TargetMode="External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wix.com/website-template/view/html/1905?siteId=bf6aeb61-6d03-4b41-9d17-41510aea2db8&amp;metaSiteId=a82e916a-5f83-4c62-ad07-53c98a45a9e6&amp;originUrl=https%3A%2F%2Fwww.wix.com%2Fwebsite%2Ftemplates&amp;tpClick=view_button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figma.com/community/file/882879599442878081?preview=fullscreen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hyperlink" Target="https://images.pexels.com/photos/2078266/pexels-photo-2078266.jpeg?auto=compress&amp;cs=tinysrgb&amp;w=1260&amp;h=750&amp;dpr=1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hyperlink" Target="https://www.frontendmentor.io/challenges/room-homepage-BtdBY_ENq" TargetMode="External"/><Relationship Id="rId5" Type="http://schemas.openxmlformats.org/officeDocument/2006/relationships/hyperlink" Target="https://www.frontendmentor.io/challenges/room-homepage-BtdBY_ENq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nicepage.com/k/profile-website-templates" TargetMode="External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jp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jpg"/><Relationship Id="rId4" Type="http://schemas.openxmlformats.org/officeDocument/2006/relationships/image" Target="../media/image35.png"/><Relationship Id="rId5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checkraka.com/condo/article/130896" TargetMode="External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jp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svgrepo.com/show/429787/human-man-10.svg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/>
          <p:nvPr/>
        </p:nvSpPr>
        <p:spPr>
          <a:xfrm>
            <a:off x="628650" y="1896022"/>
            <a:ext cx="7886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60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HTML</a:t>
            </a:r>
            <a:endParaRPr b="1" sz="38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8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(lab + homework)</a:t>
            </a:r>
            <a:endParaRPr b="1" sz="38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Lab5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204425" y="8425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>
                <a:solidFill>
                  <a:srgbClr val="1155CC"/>
                </a:solidFill>
              </a:rPr>
              <a:t>สร้าง Spinner หมุนด้วย CSS animation ดังรูป</a:t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75" y="1299450"/>
            <a:ext cx="4267000" cy="32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 sz="2400"/>
              <a:t>Lab6 : ใช้ Grid จัด layout ตามภาพ</a:t>
            </a:r>
            <a:endParaRPr sz="2400"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725" y="914576"/>
            <a:ext cx="5174549" cy="371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205750" y="1205925"/>
            <a:ext cx="8766300" cy="957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Lab7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204425" y="8425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>
                <a:solidFill>
                  <a:srgbClr val="1155CC"/>
                </a:solidFill>
              </a:rPr>
              <a:t>สร้าง Navbar แบบ facebook</a:t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69816" l="685" r="0" t="0"/>
          <a:stretch/>
        </p:blipFill>
        <p:spPr>
          <a:xfrm>
            <a:off x="409450" y="1534500"/>
            <a:ext cx="8157126" cy="3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Lab8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204425" y="8425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>
                <a:solidFill>
                  <a:srgbClr val="1155CC"/>
                </a:solidFill>
              </a:rPr>
              <a:t>สร้าง Box เพื่อ Post แบบ facebook</a:t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27720" r="27265" t="32005"/>
          <a:stretch/>
        </p:blipFill>
        <p:spPr>
          <a:xfrm>
            <a:off x="572450" y="1364825"/>
            <a:ext cx="3697202" cy="7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400" y="1364825"/>
            <a:ext cx="3646625" cy="31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Lab9 : </a:t>
            </a:r>
            <a:r>
              <a:rPr lang="th" sz="2000"/>
              <a:t>สร้าง feed แบบ facebook</a:t>
            </a:r>
            <a:endParaRPr sz="2000"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575" y="948100"/>
            <a:ext cx="2874674" cy="3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Lab10 : </a:t>
            </a:r>
            <a:r>
              <a:rPr lang="th" sz="2000"/>
              <a:t>สร้าง facebook (News feed)</a:t>
            </a:r>
            <a:endParaRPr sz="2000"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75" y="773636"/>
            <a:ext cx="7314550" cy="402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Lab11 : Youtube Navbar</a:t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4649775" y="4338300"/>
            <a:ext cx="43209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Prompt Thin"/>
                <a:ea typeface="Prompt Thin"/>
                <a:cs typeface="Prompt Thin"/>
                <a:sym typeface="Prompt Thin"/>
              </a:rPr>
              <a:t>ไฟล์รูปภาพ &gt;&gt; </a:t>
            </a:r>
            <a:r>
              <a:rPr lang="th" sz="900" u="sng">
                <a:solidFill>
                  <a:srgbClr val="00B0F0"/>
                </a:solidFill>
                <a:latin typeface="Prompt Thin"/>
                <a:ea typeface="Prompt Thin"/>
                <a:cs typeface="Prompt Thin"/>
                <a:sym typeface="Prompt Th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https://www.svgrepo.com/show/429787/human-man-10.svg</a:t>
            </a:r>
            <a:r>
              <a:rPr lang="th" sz="900">
                <a:solidFill>
                  <a:srgbClr val="1155CC"/>
                </a:solidFill>
                <a:latin typeface="Prompt Thin"/>
                <a:ea typeface="Prompt Thin"/>
                <a:cs typeface="Prompt Thin"/>
                <a:sym typeface="Prompt Thin"/>
              </a:rPr>
              <a:t> </a:t>
            </a:r>
            <a:endParaRPr sz="1100">
              <a:solidFill>
                <a:srgbClr val="1155CC"/>
              </a:solidFill>
              <a:latin typeface="Prompt Thin"/>
              <a:ea typeface="Prompt Thin"/>
              <a:cs typeface="Prompt Thin"/>
              <a:sym typeface="Prompt Thin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00" y="1135050"/>
            <a:ext cx="8426300" cy="4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147000" y="126279"/>
            <a:ext cx="7527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 sz="2200"/>
              <a:t>Lab12 : clone Youtube</a:t>
            </a:r>
            <a:endParaRPr sz="220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515" r="366" t="724"/>
          <a:stretch/>
        </p:blipFill>
        <p:spPr>
          <a:xfrm>
            <a:off x="899775" y="799050"/>
            <a:ext cx="7527599" cy="3885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226750" y="35025"/>
            <a:ext cx="15813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999999"/>
                </a:solidFill>
                <a:latin typeface="Trirong"/>
                <a:ea typeface="Trirong"/>
                <a:cs typeface="Trirong"/>
                <a:sym typeface="Trirong"/>
              </a:rPr>
              <a:t>Lab 13 </a:t>
            </a:r>
            <a:endParaRPr b="1" sz="3000">
              <a:solidFill>
                <a:srgbClr val="999999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1194425" y="589425"/>
            <a:ext cx="2140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FF9900"/>
                </a:solidFill>
                <a:latin typeface="Trirong"/>
                <a:ea typeface="Trirong"/>
                <a:cs typeface="Trirong"/>
                <a:sym typeface="Trirong"/>
              </a:rPr>
              <a:t>ทำ responsive ดังรูป</a:t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50" y="959325"/>
            <a:ext cx="4187199" cy="319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4">
            <a:alphaModFix/>
          </a:blip>
          <a:srcRect b="0" l="1370" r="0" t="1787"/>
          <a:stretch/>
        </p:blipFill>
        <p:spPr>
          <a:xfrm>
            <a:off x="5805975" y="624500"/>
            <a:ext cx="3102775" cy="40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>
            <a:off x="4615013" y="1996325"/>
            <a:ext cx="1027200" cy="63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5913725" y="310100"/>
            <a:ext cx="2140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FF9900"/>
                </a:solidFill>
                <a:latin typeface="Trirong"/>
                <a:ea typeface="Trirong"/>
                <a:cs typeface="Trirong"/>
                <a:sym typeface="Trirong"/>
              </a:rPr>
              <a:t>&lt; 800px</a:t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9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0800" y="126279"/>
            <a:ext cx="7527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 sz="2200"/>
              <a:t>Lab14 : CSS pure dropdown</a:t>
            </a:r>
            <a:endParaRPr sz="2200"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575" y="950450"/>
            <a:ext cx="2962025" cy="3495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Lab1 : HTTP</a:t>
            </a:r>
            <a:endParaRPr/>
          </a:p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204425" y="918725"/>
            <a:ext cx="87702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1. ทดสอบเข้า web : </a:t>
            </a:r>
            <a:r>
              <a:rPr lang="th" u="sng">
                <a:solidFill>
                  <a:schemeClr val="hlink"/>
                </a:solidFill>
                <a:hlinkClick r:id="rId3"/>
              </a:rPr>
              <a:t>http://info.cern.ch/Proposal.html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แล้วดูกระบวนการทำงานผ่าน </a:t>
            </a:r>
            <a:r>
              <a:rPr lang="th">
                <a:solidFill>
                  <a:srgbClr val="CC0000"/>
                </a:solidFill>
              </a:rPr>
              <a:t>Chrome Developer Tools - Networks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>
                <a:solidFill>
                  <a:srgbClr val="CC0000"/>
                </a:solidFill>
              </a:rPr>
              <a:t>** ลองเข้า </a:t>
            </a:r>
            <a:r>
              <a:rPr lang="th">
                <a:solidFill>
                  <a:srgbClr val="CC0000"/>
                </a:solidFill>
              </a:rPr>
              <a:t>inspect </a:t>
            </a:r>
            <a:r>
              <a:rPr lang="th">
                <a:solidFill>
                  <a:srgbClr val="CC0000"/>
                </a:solidFill>
              </a:rPr>
              <a:t>เว็บอื่นๆ เพื่อทำความคุ้นเคยกับ HTTP request / response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5" name="Google Shape;3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275" y="2473500"/>
            <a:ext cx="4542349" cy="18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147000" y="126279"/>
            <a:ext cx="7527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 sz="2200"/>
              <a:t>Lab15 : CSS text scroll (in Box)</a:t>
            </a:r>
            <a:endParaRPr sz="2200"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2195350" y="1235325"/>
            <a:ext cx="3048000" cy="10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131650" y="123950"/>
            <a:ext cx="3781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 sz="2000"/>
              <a:t>Lab16 : Chatbox UI</a:t>
            </a:r>
            <a:endParaRPr sz="2000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525" y="253075"/>
            <a:ext cx="38170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Lab17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675" y="1423998"/>
            <a:ext cx="701040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628650" y="1896022"/>
            <a:ext cx="7886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60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homework</a:t>
            </a:r>
            <a:endParaRPr b="1" sz="38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Homework #2 </a:t>
            </a:r>
            <a:r>
              <a:rPr lang="th" sz="2000"/>
              <a:t>(1/4) </a:t>
            </a:r>
            <a:endParaRPr sz="2000"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204425" y="8425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th" sz="1600"/>
              <a:t>สร้าง website ตาม template </a:t>
            </a:r>
            <a:r>
              <a:rPr lang="th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ลิงค์นี้</a:t>
            </a:r>
            <a:r>
              <a:rPr lang="th" sz="1200"/>
              <a:t> ⇒ 4 pages : </a:t>
            </a:r>
            <a:r>
              <a:rPr b="1" lang="th" sz="1200"/>
              <a:t>Home</a:t>
            </a:r>
            <a:r>
              <a:rPr lang="th" sz="1200"/>
              <a:t>, About, Services,Contact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b="0" l="527" r="0" t="0"/>
          <a:stretch/>
        </p:blipFill>
        <p:spPr>
          <a:xfrm>
            <a:off x="674200" y="1277125"/>
            <a:ext cx="7662775" cy="332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6" name="Google Shape;196;p30"/>
          <p:cNvSpPr txBox="1"/>
          <p:nvPr/>
        </p:nvSpPr>
        <p:spPr>
          <a:xfrm>
            <a:off x="6309250" y="161525"/>
            <a:ext cx="2511900" cy="681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th" sz="1500">
                <a:solidFill>
                  <a:srgbClr val="0000FF"/>
                </a:solidFill>
                <a:latin typeface="Trirong"/>
                <a:ea typeface="Trirong"/>
                <a:cs typeface="Trirong"/>
                <a:sym typeface="Trirong"/>
              </a:rPr>
              <a:t>ส่งงานผ่าน codesandbox.io </a:t>
            </a:r>
            <a:endParaRPr sz="1500">
              <a:solidFill>
                <a:srgbClr val="00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th" sz="1500">
                <a:solidFill>
                  <a:srgbClr val="0000FF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lang="th" sz="900">
                <a:solidFill>
                  <a:srgbClr val="0000FF"/>
                </a:solidFill>
                <a:latin typeface="Trirong"/>
                <a:ea typeface="Trirong"/>
                <a:cs typeface="Trirong"/>
                <a:sym typeface="Trirong"/>
              </a:rPr>
              <a:t>** ใช้วิธี copy ตัว code จาก VSCode </a:t>
            </a:r>
            <a:endParaRPr sz="1100">
              <a:solidFill>
                <a:srgbClr val="00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#2 </a:t>
            </a:r>
            <a:r>
              <a:rPr lang="th" sz="2000"/>
              <a:t>(2/4)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204425" y="8425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th" sz="1600"/>
              <a:t>สร้าง website ตาม template </a:t>
            </a:r>
            <a:r>
              <a:rPr lang="th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ลิงค์นี้</a:t>
            </a:r>
            <a:r>
              <a:rPr lang="th" sz="1200"/>
              <a:t> ⇒ 4 pages : Home, </a:t>
            </a:r>
            <a:r>
              <a:rPr b="1" lang="th" sz="1200"/>
              <a:t>About</a:t>
            </a:r>
            <a:r>
              <a:rPr lang="th" sz="1200"/>
              <a:t>, Services,Contact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750" y="1238425"/>
            <a:ext cx="6413199" cy="3326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#2 </a:t>
            </a:r>
            <a:r>
              <a:rPr lang="th" sz="2000"/>
              <a:t>(3/4)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204425" y="8425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th" sz="1600"/>
              <a:t>สร้าง website ตาม template </a:t>
            </a:r>
            <a:r>
              <a:rPr lang="th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ลิงค์นี้</a:t>
            </a:r>
            <a:r>
              <a:rPr lang="th" sz="1200"/>
              <a:t> ⇒ 4 pages : Home, About, </a:t>
            </a:r>
            <a:r>
              <a:rPr b="1" lang="th" sz="1200"/>
              <a:t>Services</a:t>
            </a:r>
            <a:r>
              <a:rPr lang="th" sz="1200"/>
              <a:t>,Contact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300" y="1266425"/>
            <a:ext cx="6380400" cy="3329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#2 </a:t>
            </a:r>
            <a:r>
              <a:rPr lang="th" sz="2000"/>
              <a:t>(4/4)</a:t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204425" y="8425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/>
              <a:t>สร้าง website ตาม template </a:t>
            </a:r>
            <a:r>
              <a:rPr lang="th" sz="1600" u="sng">
                <a:solidFill>
                  <a:schemeClr val="hlink"/>
                </a:solidFill>
                <a:hlinkClick r:id="rId3"/>
              </a:rPr>
              <a:t>ลิงค์นี้</a:t>
            </a:r>
            <a:r>
              <a:rPr lang="th" sz="1200"/>
              <a:t> ⇒ 4 pages : Home, About, </a:t>
            </a:r>
            <a:r>
              <a:rPr lang="th" sz="1200"/>
              <a:t>Services,</a:t>
            </a:r>
            <a:r>
              <a:rPr b="1" lang="th" sz="1200"/>
              <a:t>Contact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grpSp>
        <p:nvGrpSpPr>
          <p:cNvPr id="217" name="Google Shape;217;p33"/>
          <p:cNvGrpSpPr/>
          <p:nvPr/>
        </p:nvGrpSpPr>
        <p:grpSpPr>
          <a:xfrm>
            <a:off x="998664" y="1238409"/>
            <a:ext cx="5513281" cy="3376135"/>
            <a:chOff x="846225" y="1238425"/>
            <a:chExt cx="5394600" cy="3199825"/>
          </a:xfrm>
        </p:grpSpPr>
        <p:pic>
          <p:nvPicPr>
            <p:cNvPr id="218" name="Google Shape;218;p33"/>
            <p:cNvPicPr preferRelativeResize="0"/>
            <p:nvPr/>
          </p:nvPicPr>
          <p:blipFill rotWithShape="1">
            <a:blip r:embed="rId4">
              <a:alphaModFix/>
            </a:blip>
            <a:srcRect b="73886" l="17623" r="13482" t="15054"/>
            <a:stretch/>
          </p:blipFill>
          <p:spPr>
            <a:xfrm>
              <a:off x="846225" y="1238425"/>
              <a:ext cx="5394600" cy="48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3"/>
            <p:cNvPicPr preferRelativeResize="0"/>
            <p:nvPr/>
          </p:nvPicPr>
          <p:blipFill rotWithShape="1">
            <a:blip r:embed="rId4">
              <a:alphaModFix/>
            </a:blip>
            <a:srcRect b="10198" l="17623" r="13482" t="28213"/>
            <a:stretch/>
          </p:blipFill>
          <p:spPr>
            <a:xfrm>
              <a:off x="846225" y="1725525"/>
              <a:ext cx="5394600" cy="2712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#3 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204425" y="8425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>
                <a:solidFill>
                  <a:srgbClr val="FF9900"/>
                </a:solidFill>
              </a:rPr>
              <a:t>สร้าง Shopping-cart page ดังรูป</a:t>
            </a:r>
            <a:endParaRPr sz="16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0" l="0" r="0" t="1690"/>
          <a:stretch/>
        </p:blipFill>
        <p:spPr>
          <a:xfrm>
            <a:off x="1053225" y="1382800"/>
            <a:ext cx="5368224" cy="2923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1293547" y="111225"/>
            <a:ext cx="3572400" cy="705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Homework #4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204425" y="918725"/>
            <a:ext cx="4469700" cy="1183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100">
                <a:latin typeface="Arial"/>
                <a:ea typeface="Arial"/>
                <a:cs typeface="Arial"/>
                <a:sym typeface="Arial"/>
              </a:rPr>
              <a:t>1. สร้าง web page ตาม figma นี้โดยใช้ flexbox และ bootstrap5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100">
                <a:latin typeface="Arial"/>
                <a:ea typeface="Arial"/>
                <a:cs typeface="Arial"/>
                <a:sym typeface="Arial"/>
              </a:rPr>
              <a:t>		- ( responsive เป็น option ) -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9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https://www.figma.com/community/file/882879599442878081?preview=fullscreen</a:t>
            </a:r>
            <a:r>
              <a:rPr lang="th" sz="900">
                <a:latin typeface="Arial"/>
                <a:ea typeface="Arial"/>
                <a:cs typeface="Arial"/>
                <a:sym typeface="Arial"/>
              </a:rPr>
              <a:t> </a:t>
            </a:r>
            <a:endParaRPr b="1"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483" y="0"/>
            <a:ext cx="388561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5">
            <a:alphaModFix/>
          </a:blip>
          <a:srcRect b="0" l="0" r="27383" t="0"/>
          <a:stretch/>
        </p:blipFill>
        <p:spPr>
          <a:xfrm>
            <a:off x="134350" y="2037775"/>
            <a:ext cx="2467900" cy="27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6">
            <a:alphaModFix/>
          </a:blip>
          <a:srcRect b="0" l="0" r="27325" t="0"/>
          <a:stretch/>
        </p:blipFill>
        <p:spPr>
          <a:xfrm>
            <a:off x="2822525" y="2037775"/>
            <a:ext cx="2043428" cy="275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Lab2 : การหาข้อมูล Tag</a:t>
            </a:r>
            <a:endParaRPr/>
          </a:p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1. ค้นหาข้อมูลว่าแท็ก &lt;!doctype&gt; มีหน้าที่อะไร? (5 นาที)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2. ถ้าอยากให้มี tooltip ใน tag นั้นต้องใช้ attribute ใด? (3นาที)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</a:t>
            </a:r>
            <a:r>
              <a:rPr i="1" lang="th" sz="1200">
                <a:solidFill>
                  <a:srgbClr val="999999"/>
                </a:solidFill>
              </a:rPr>
              <a:t>*tooltip คือข้อความเล็กๆ ที่แสดงเมื่อเลื่อน mouse ไปวางบนบริเวณที่ระบุ</a:t>
            </a:r>
            <a:endParaRPr i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3. แท็ก &lt;b&gt;, &lt;i&gt; ต่างจาก &lt;strong&gt;, &lt;em&gt; หรือไม่ อย่างไร? (5 นาที)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4. หา tag ที่สามารถแสดงข้อความกลับหลังได้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เช่น </a:t>
            </a:r>
            <a:r>
              <a:rPr b="1" lang="th" sz="1400">
                <a:latin typeface="Roboto Mono"/>
                <a:ea typeface="Roboto Mono"/>
                <a:cs typeface="Roboto Mono"/>
                <a:sym typeface="Roboto Mono"/>
              </a:rPr>
              <a:t>โปรแกรมเมอร์</a:t>
            </a:r>
            <a:r>
              <a:rPr lang="th"/>
              <a:t> แสดงเป็น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575" y="2544325"/>
            <a:ext cx="1318275" cy="36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Homework #5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146775" y="736550"/>
            <a:ext cx="4576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1. ให้สร้าง web รูปแบบเดียวกับ facebook register</a:t>
            </a:r>
            <a:endParaRPr i="1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350" y="865700"/>
            <a:ext cx="4365900" cy="3811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1066" l="0" r="0" t="1066"/>
          <a:stretch/>
        </p:blipFill>
        <p:spPr>
          <a:xfrm>
            <a:off x="739875" y="1194400"/>
            <a:ext cx="2375751" cy="3445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44" name="Google Shape;244;p36"/>
          <p:cNvCxnSpPr/>
          <p:nvPr/>
        </p:nvCxnSpPr>
        <p:spPr>
          <a:xfrm>
            <a:off x="3246400" y="2488900"/>
            <a:ext cx="11700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dash"/>
            <a:round/>
            <a:headEnd len="med" w="med" type="stealth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45" name="Google Shape;245;p36"/>
          <p:cNvSpPr txBox="1"/>
          <p:nvPr/>
        </p:nvSpPr>
        <p:spPr>
          <a:xfrm>
            <a:off x="3103300" y="2064550"/>
            <a:ext cx="14562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600">
                <a:solidFill>
                  <a:srgbClr val="4A86E8"/>
                </a:solidFill>
                <a:latin typeface="Trirong"/>
                <a:ea typeface="Trirong"/>
                <a:cs typeface="Trirong"/>
                <a:sym typeface="Trirong"/>
              </a:rPr>
              <a:t>responsive</a:t>
            </a:r>
            <a:endParaRPr i="1">
              <a:solidFill>
                <a:srgbClr val="4A86E8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1292395" y="11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 sz="2400"/>
              <a:t>Homework #6 </a:t>
            </a:r>
            <a:endParaRPr sz="2400"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1048125" y="568750"/>
            <a:ext cx="7907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>
                <a:solidFill>
                  <a:schemeClr val="lt2"/>
                </a:solidFill>
                <a:highlight>
                  <a:srgbClr val="8E7CC3"/>
                </a:highlight>
              </a:rPr>
              <a:t>สร้าง UnderConstruction page ดังรูป</a:t>
            </a:r>
            <a:endParaRPr sz="1600">
              <a:solidFill>
                <a:schemeClr val="lt2"/>
              </a:solidFill>
              <a:highlight>
                <a:srgbClr val="8E7CC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chemeClr val="lt2"/>
              </a:solidFill>
              <a:highlight>
                <a:srgbClr val="8E7CC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chemeClr val="lt2"/>
              </a:solidFill>
              <a:highlight>
                <a:srgbClr val="8E7CC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chemeClr val="lt2"/>
              </a:solidFill>
              <a:highlight>
                <a:srgbClr val="8E7CC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chemeClr val="lt2"/>
              </a:solidFill>
              <a:highlight>
                <a:srgbClr val="8E7CC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chemeClr val="lt2"/>
              </a:solidFill>
              <a:highlight>
                <a:srgbClr val="8E7CC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chemeClr val="lt2"/>
              </a:solidFill>
              <a:highlight>
                <a:srgbClr val="8E7CC3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>
              <a:solidFill>
                <a:schemeClr val="lt2"/>
              </a:solidFill>
              <a:highlight>
                <a:srgbClr val="8E7CC3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chemeClr val="lt2"/>
              </a:solidFill>
              <a:highlight>
                <a:srgbClr val="8E7CC3"/>
              </a:highlight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600" y="938650"/>
            <a:ext cx="5024975" cy="35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5645475" y="569050"/>
            <a:ext cx="18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 u="sng">
                <a:solidFill>
                  <a:schemeClr val="hlink"/>
                </a:solidFill>
                <a:hlinkClick r:id="rId4"/>
              </a:rPr>
              <a:t>link ภาพ background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650" y="2752250"/>
            <a:ext cx="51339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#7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204425" y="8425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>
                <a:solidFill>
                  <a:srgbClr val="1155CC"/>
                </a:solidFill>
              </a:rPr>
              <a:t>สร้าง Profile Card พร้อม badge ดังรูป</a:t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4094650" y="1854350"/>
            <a:ext cx="4220400" cy="400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chemeClr val="accent6"/>
                </a:highlight>
              </a:rPr>
              <a:t>challenge : ให้ใช้ code ตามด้านล่างทำ Card </a:t>
            </a:r>
            <a:endParaRPr>
              <a:highlight>
                <a:schemeClr val="accent6"/>
              </a:highlight>
            </a:endParaRPr>
          </a:p>
        </p:txBody>
      </p:sp>
      <p:cxnSp>
        <p:nvCxnSpPr>
          <p:cNvPr id="262" name="Google Shape;262;p38"/>
          <p:cNvCxnSpPr>
            <a:stCxn id="261" idx="2"/>
            <a:endCxn id="263" idx="0"/>
          </p:cNvCxnSpPr>
          <p:nvPr/>
        </p:nvCxnSpPr>
        <p:spPr>
          <a:xfrm>
            <a:off x="6204850" y="2254550"/>
            <a:ext cx="171600" cy="497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4" name="Google Shape;264;p38"/>
          <p:cNvPicPr preferRelativeResize="0"/>
          <p:nvPr/>
        </p:nvPicPr>
        <p:blipFill rotWithShape="1">
          <a:blip r:embed="rId4">
            <a:alphaModFix/>
          </a:blip>
          <a:srcRect b="3595" l="0" r="0" t="8700"/>
          <a:stretch/>
        </p:blipFill>
        <p:spPr>
          <a:xfrm>
            <a:off x="738300" y="1238425"/>
            <a:ext cx="3005200" cy="31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149395" y="11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#8</a:t>
            </a:r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1047325" y="4466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>
                <a:solidFill>
                  <a:srgbClr val="1155CC"/>
                </a:solidFill>
              </a:rPr>
              <a:t>สร้าง landing page ดังรูป</a:t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00" y="944250"/>
            <a:ext cx="7592635" cy="362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225595" y="11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#9</a:t>
            </a:r>
            <a:endParaRPr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900" y="2431100"/>
            <a:ext cx="4882101" cy="24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25" y="481313"/>
            <a:ext cx="5144597" cy="190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/>
        </p:nvSpPr>
        <p:spPr>
          <a:xfrm>
            <a:off x="3370800" y="65150"/>
            <a:ext cx="43824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1155CC"/>
                </a:solidFill>
                <a:latin typeface="Trirong"/>
                <a:ea typeface="Trirong"/>
                <a:cs typeface="Trirong"/>
                <a:sym typeface="Trirong"/>
              </a:rPr>
              <a:t>landing page : NetFlix / Tinder (เลือก 1 web)</a:t>
            </a:r>
            <a:endParaRPr sz="16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1292395" y="11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#10</a:t>
            </a:r>
            <a:endParaRPr/>
          </a:p>
        </p:txBody>
      </p:sp>
      <p:sp>
        <p:nvSpPr>
          <p:cNvPr id="285" name="Google Shape;285;p41"/>
          <p:cNvSpPr txBox="1"/>
          <p:nvPr/>
        </p:nvSpPr>
        <p:spPr>
          <a:xfrm>
            <a:off x="895725" y="492550"/>
            <a:ext cx="4578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FF00"/>
                </a:solidFill>
                <a:highlight>
                  <a:srgbClr val="4A86E8"/>
                </a:highlight>
                <a:latin typeface="Prompt"/>
                <a:ea typeface="Prompt"/>
                <a:cs typeface="Prompt"/>
                <a:sym typeface="Prompt"/>
              </a:rPr>
              <a:t>สร้าง website ตามโจทย์ของ frontendmentor.io</a:t>
            </a:r>
            <a:endParaRPr sz="2100">
              <a:solidFill>
                <a:srgbClr val="00FF00"/>
              </a:solidFill>
              <a:highlight>
                <a:srgbClr val="8E7CC3"/>
              </a:highlight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2920" l="0" r="0" t="4073"/>
          <a:stretch/>
        </p:blipFill>
        <p:spPr>
          <a:xfrm>
            <a:off x="447775" y="1176375"/>
            <a:ext cx="8248452" cy="33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6101175" y="298875"/>
            <a:ext cx="2670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00FF00"/>
                </a:solidFill>
                <a:highlight>
                  <a:srgbClr val="FFFF00"/>
                </a:highlight>
                <a:latin typeface="Prompt"/>
                <a:ea typeface="Prompt"/>
                <a:cs typeface="Prompt"/>
                <a:sym typeface="Prompt"/>
              </a:rPr>
              <a:t>คลิก…</a:t>
            </a:r>
            <a:endParaRPr sz="2100">
              <a:solidFill>
                <a:srgbClr val="3F3F3F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0B0F0"/>
                </a:solidFill>
                <a:highlight>
                  <a:srgbClr val="FFFF00"/>
                </a:highlight>
                <a:latin typeface="Prompt"/>
                <a:ea typeface="Prompt"/>
                <a:cs typeface="Prompt"/>
                <a:sym typeface="Promp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รายละเอียด + resource </a:t>
            </a:r>
            <a:endParaRPr sz="2100">
              <a:solidFill>
                <a:srgbClr val="3F3F3F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0B0F0"/>
                </a:solidFill>
                <a:highlight>
                  <a:srgbClr val="FFFF00"/>
                </a:highlight>
                <a:latin typeface="Prompt"/>
                <a:ea typeface="Prompt"/>
                <a:cs typeface="Prompt"/>
                <a:sym typeface="Promp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งาน room-homepage</a:t>
            </a:r>
            <a:endParaRPr>
              <a:solidFill>
                <a:srgbClr val="00FF00"/>
              </a:solidFill>
              <a:highlight>
                <a:srgbClr val="FFFF00"/>
              </a:highlight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88" name="Google Shape;288;p41"/>
          <p:cNvSpPr/>
          <p:nvPr/>
        </p:nvSpPr>
        <p:spPr>
          <a:xfrm rot="-5400000">
            <a:off x="5606025" y="434050"/>
            <a:ext cx="223500" cy="486900"/>
          </a:xfrm>
          <a:prstGeom prst="downArrow">
            <a:avLst>
              <a:gd fmla="val 50000" name="adj1"/>
              <a:gd fmla="val 50923" name="adj2"/>
            </a:avLst>
          </a:prstGeom>
          <a:solidFill>
            <a:srgbClr val="FFE599"/>
          </a:solidFill>
          <a:ln cap="flat" cmpd="sng" w="9525">
            <a:solidFill>
              <a:srgbClr val="4A53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Homework #1 (option) </a:t>
            </a:r>
            <a:endParaRPr/>
          </a:p>
        </p:txBody>
      </p:sp>
      <p:sp>
        <p:nvSpPr>
          <p:cNvPr id="294" name="Google Shape;294;p42"/>
          <p:cNvSpPr txBox="1"/>
          <p:nvPr>
            <p:ph idx="1" type="body"/>
          </p:nvPr>
        </p:nvSpPr>
        <p:spPr>
          <a:xfrm>
            <a:off x="204425" y="842525"/>
            <a:ext cx="8766300" cy="3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/>
              <a:t>สร้าง profile website : </a:t>
            </a:r>
            <a:r>
              <a:rPr lang="th" sz="1600" u="sng">
                <a:solidFill>
                  <a:schemeClr val="hlink"/>
                </a:solidFill>
                <a:hlinkClick r:id="rId3"/>
              </a:rPr>
              <a:t>https://nicepage.com/k/profile-website-templates</a:t>
            </a:r>
            <a:r>
              <a:rPr lang="th" sz="1600"/>
              <a:t>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/>
              <a:t>1. สร้างหน้า index.html เป็น homepage 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200"/>
              <a:t>- มีภาพที่แสดงความเป็นตัวเอง และ motto ประจำตัว</a:t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200"/>
              <a:t>- มี link เข้าสู่หน้า profile และ friend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/>
              <a:t>2. สร้างหน้า profile.html เพื่อแสดงประวัติตัวเอง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200"/>
              <a:t>	- มีรูปตัวเอง / avatar และข้อมูลเบื้องต้น เช่น</a:t>
            </a:r>
            <a:endParaRPr sz="12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200"/>
              <a:t>- ชื่อ-นามสกุล,​ ชื่อเล่น, ชื่อกลุ่ม,​ ภูมิลำเนา, </a:t>
            </a:r>
            <a:endParaRPr sz="12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200"/>
              <a:t>- ความถนัด, งานอดิเรกที่ชอบ (ให้มีภาพประกอบด้วย)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200"/>
              <a:t>- มี link ไปยัง 2 หน้าที่เหลือ (index.html + friends.html)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/>
              <a:t>3. สร้าง friends.html เพื่อแสดงรายชื่อเพื่อนในคลาส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200"/>
              <a:t>- ชื่อ-นามสกุล,​ ชื่อเล่น, เบอร์โทร, งานอดิเรก 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200"/>
              <a:t>- มี link ไปยัง 2 หน้าที่เหลือ (index.html + profile.html)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** ส่งงานผ่าน codesandbox.io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 </a:t>
            </a:r>
            <a:r>
              <a:rPr lang="th" sz="1200"/>
              <a:t>	ใช้วิธี copy ตัว code จาก VSCode หรือ upload ตรงก็ได้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200" y="1409719"/>
            <a:ext cx="3895749" cy="23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Homework #2 (option)</a:t>
            </a:r>
            <a:endParaRPr/>
          </a:p>
        </p:txBody>
      </p:sp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204425" y="918725"/>
            <a:ext cx="87660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ให้สร้าง phonebook.html ในแบบ responsive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เพื่อสร้างเป็นสมุดโทรศัพท์บน smart phone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โดยส่งไฟล์ไว้ที่ codesandbox.io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เมื่อใช้ web browser บน smartphone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grpSp>
        <p:nvGrpSpPr>
          <p:cNvPr id="302" name="Google Shape;302;p43"/>
          <p:cNvGrpSpPr/>
          <p:nvPr/>
        </p:nvGrpSpPr>
        <p:grpSpPr>
          <a:xfrm>
            <a:off x="5721304" y="974921"/>
            <a:ext cx="2520710" cy="3571625"/>
            <a:chOff x="2224775" y="1408350"/>
            <a:chExt cx="1653250" cy="2939126"/>
          </a:xfrm>
        </p:grpSpPr>
        <p:pic>
          <p:nvPicPr>
            <p:cNvPr id="303" name="Google Shape;303;p43"/>
            <p:cNvPicPr preferRelativeResize="0"/>
            <p:nvPr/>
          </p:nvPicPr>
          <p:blipFill rotWithShape="1">
            <a:blip r:embed="rId3">
              <a:alphaModFix/>
            </a:blip>
            <a:srcRect b="1957" l="3435" r="3202" t="3924"/>
            <a:stretch/>
          </p:blipFill>
          <p:spPr>
            <a:xfrm>
              <a:off x="2224775" y="1408350"/>
              <a:ext cx="1653250" cy="2939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43"/>
            <p:cNvSpPr/>
            <p:nvPr/>
          </p:nvSpPr>
          <p:spPr>
            <a:xfrm>
              <a:off x="2464250" y="1469575"/>
              <a:ext cx="693900" cy="132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5" name="Google Shape;305;p43"/>
          <p:cNvCxnSpPr/>
          <p:nvPr/>
        </p:nvCxnSpPr>
        <p:spPr>
          <a:xfrm>
            <a:off x="4161975" y="2243500"/>
            <a:ext cx="14658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Homework #3 (option)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11" name="Google Shape;311;p44"/>
          <p:cNvSpPr txBox="1"/>
          <p:nvPr/>
        </p:nvSpPr>
        <p:spPr>
          <a:xfrm>
            <a:off x="146775" y="736550"/>
            <a:ext cx="8492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1. ให้สร้าง web page ดังภาพ (VDO Background &amp; position)</a:t>
            </a:r>
            <a:endParaRPr i="1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25" y="1076350"/>
            <a:ext cx="7547725" cy="37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Homework #4 (option)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18" name="Google Shape;318;p45"/>
          <p:cNvSpPr txBox="1"/>
          <p:nvPr/>
        </p:nvSpPr>
        <p:spPr>
          <a:xfrm>
            <a:off x="146775" y="736550"/>
            <a:ext cx="4576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1. ให้สร้าง web page ดังภาพจาก style ด้านล่าง</a:t>
            </a:r>
            <a:endParaRPr sz="16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- ห้ามแก้ไข style ที่ให้ + ห้ามใส่ style ใน tag </a:t>
            </a:r>
            <a:endParaRPr i="1" sz="12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- ตรึง 5 กล่องเล็กตรงกลาง ไม่เลื่อนตาม scroll bar</a:t>
            </a:r>
            <a:endParaRPr i="1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19" name="Google Shape;319;p45"/>
          <p:cNvPicPr preferRelativeResize="0"/>
          <p:nvPr/>
        </p:nvPicPr>
        <p:blipFill rotWithShape="1">
          <a:blip r:embed="rId4">
            <a:alphaModFix/>
          </a:blip>
          <a:srcRect b="0" l="0" r="50109" t="7629"/>
          <a:stretch/>
        </p:blipFill>
        <p:spPr>
          <a:xfrm>
            <a:off x="5008833" y="736550"/>
            <a:ext cx="3896616" cy="405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763" y="1532625"/>
            <a:ext cx="4551633" cy="326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/>
        </p:nvSpPr>
        <p:spPr>
          <a:xfrm>
            <a:off x="204425" y="111225"/>
            <a:ext cx="8616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Lab3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8" name="Google Shape;4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75" y="761000"/>
            <a:ext cx="4013775" cy="19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925" y="2171025"/>
            <a:ext cx="5246124" cy="25157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/>
        </p:nvSpPr>
        <p:spPr>
          <a:xfrm>
            <a:off x="4572000" y="716900"/>
            <a:ext cx="44436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u="sng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โจทย์</a:t>
            </a:r>
            <a:endParaRPr sz="2200" u="sng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 - ให้เปลี่ยนสีพื้นหลังส่วน container</a:t>
            </a:r>
            <a:endParaRPr sz="20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9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 	</a:t>
            </a:r>
            <a:r>
              <a:rPr i="1"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- มีเงา + ขอบมนเหมือนเดิม</a:t>
            </a:r>
            <a:endParaRPr i="1" sz="17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7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	- รูปต้องต่อสนิทกับ container</a:t>
            </a:r>
            <a:endParaRPr i="1" sz="17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20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1" name="Google Shape;51;p10"/>
          <p:cNvSpPr/>
          <p:nvPr/>
        </p:nvSpPr>
        <p:spPr>
          <a:xfrm flipH="1" rot="10800000">
            <a:off x="2509000" y="2806675"/>
            <a:ext cx="940200" cy="940200"/>
          </a:xfrm>
          <a:prstGeom prst="bentArrow">
            <a:avLst>
              <a:gd fmla="val 25000" name="adj1"/>
              <a:gd fmla="val 25814" name="adj2"/>
              <a:gd fmla="val 25000" name="adj3"/>
              <a:gd fmla="val 43750" name="adj4"/>
            </a:avLst>
          </a:prstGeom>
          <a:solidFill>
            <a:srgbClr val="9900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1292395" y="11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#5 (option)</a:t>
            </a:r>
            <a:endParaRPr/>
          </a:p>
        </p:txBody>
      </p:sp>
      <p:sp>
        <p:nvSpPr>
          <p:cNvPr id="326" name="Google Shape;326;p46"/>
          <p:cNvSpPr txBox="1"/>
          <p:nvPr>
            <p:ph idx="1" type="body"/>
          </p:nvPr>
        </p:nvSpPr>
        <p:spPr>
          <a:xfrm>
            <a:off x="1047325" y="4466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>
                <a:solidFill>
                  <a:srgbClr val="1155CC"/>
                </a:solidFill>
              </a:rPr>
              <a:t>สร้าง</a:t>
            </a:r>
            <a:r>
              <a:rPr lang="th" sz="1600">
                <a:solidFill>
                  <a:srgbClr val="1155CC"/>
                </a:solidFill>
              </a:rPr>
              <a:t> landing page ของเต่าบิน </a:t>
            </a:r>
            <a:r>
              <a:rPr lang="th" sz="1600">
                <a:solidFill>
                  <a:srgbClr val="1155CC"/>
                </a:solidFill>
              </a:rPr>
              <a:t>ดังรูป</a:t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27" name="Google Shape;327;p46"/>
          <p:cNvSpPr txBox="1"/>
          <p:nvPr>
            <p:ph idx="1" type="body"/>
          </p:nvPr>
        </p:nvSpPr>
        <p:spPr>
          <a:xfrm>
            <a:off x="6567000" y="4386325"/>
            <a:ext cx="23862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700" u="sng">
                <a:solidFill>
                  <a:schemeClr val="hlink"/>
                </a:solidFill>
                <a:latin typeface="Prompt Light"/>
                <a:ea typeface="Prompt Light"/>
                <a:cs typeface="Prompt Light"/>
                <a:sym typeface="Prompt Light"/>
                <a:hlinkClick r:id="rId3"/>
              </a:rPr>
              <a:t>https://www.checkraka.com/condo/article/130896</a:t>
            </a:r>
            <a:r>
              <a:rPr lang="th" sz="700">
                <a:solidFill>
                  <a:srgbClr val="1155CC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endParaRPr sz="700">
              <a:solidFill>
                <a:srgbClr val="1155CC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700">
              <a:solidFill>
                <a:srgbClr val="1155CC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700">
              <a:solidFill>
                <a:srgbClr val="1155CC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700">
              <a:solidFill>
                <a:srgbClr val="1155CC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700">
              <a:solidFill>
                <a:srgbClr val="1155CC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700">
              <a:solidFill>
                <a:srgbClr val="1155CC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700">
              <a:solidFill>
                <a:srgbClr val="1155CC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700">
              <a:solidFill>
                <a:srgbClr val="1155CC"/>
              </a:solidFill>
              <a:latin typeface="Prompt Light"/>
              <a:ea typeface="Prompt Light"/>
              <a:cs typeface="Prompt Light"/>
              <a:sym typeface="Promp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700">
              <a:solidFill>
                <a:srgbClr val="1155CC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pic>
        <p:nvPicPr>
          <p:cNvPr id="328" name="Google Shape;328;p46"/>
          <p:cNvPicPr preferRelativeResize="0"/>
          <p:nvPr/>
        </p:nvPicPr>
        <p:blipFill rotWithShape="1">
          <a:blip r:embed="rId4">
            <a:alphaModFix/>
          </a:blip>
          <a:srcRect b="0" l="0" r="54599" t="0"/>
          <a:stretch/>
        </p:blipFill>
        <p:spPr>
          <a:xfrm>
            <a:off x="1855500" y="960800"/>
            <a:ext cx="2439875" cy="35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150" y="1591638"/>
            <a:ext cx="5601799" cy="208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#1 </a:t>
            </a:r>
            <a:r>
              <a:rPr lang="th" sz="2000"/>
              <a:t>( 1 / 2 )</a:t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188850" y="7612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th" sz="1500">
                <a:highlight>
                  <a:schemeClr val="accent6"/>
                </a:highlight>
              </a:rPr>
              <a:t>สร้าง website MyResume </a:t>
            </a:r>
            <a:r>
              <a:rPr lang="th" sz="1100">
                <a:highlight>
                  <a:schemeClr val="accent6"/>
                </a:highlight>
              </a:rPr>
              <a:t>⇒ 4 pages : </a:t>
            </a:r>
            <a:r>
              <a:rPr lang="th" sz="1100" u="sng">
                <a:highlight>
                  <a:schemeClr val="accent6"/>
                </a:highlight>
              </a:rPr>
              <a:t>Home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Education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Work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Contact</a:t>
            </a:r>
            <a:endParaRPr sz="1100" u="sng">
              <a:highlight>
                <a:schemeClr val="accent6"/>
              </a:highlight>
            </a:endParaRPr>
          </a:p>
        </p:txBody>
      </p:sp>
      <p:pic>
        <p:nvPicPr>
          <p:cNvPr id="58" name="Google Shape;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00" y="1136225"/>
            <a:ext cx="3551303" cy="36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1"/>
          <p:cNvPicPr preferRelativeResize="0"/>
          <p:nvPr/>
        </p:nvPicPr>
        <p:blipFill rotWithShape="1">
          <a:blip r:embed="rId4">
            <a:alphaModFix/>
          </a:blip>
          <a:srcRect b="17019" l="0" r="12226" t="0"/>
          <a:stretch/>
        </p:blipFill>
        <p:spPr>
          <a:xfrm>
            <a:off x="4399500" y="1238425"/>
            <a:ext cx="4420499" cy="2665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/>
        </p:nvSpPr>
        <p:spPr>
          <a:xfrm>
            <a:off x="6309250" y="161525"/>
            <a:ext cx="2511900" cy="681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th" sz="1500">
                <a:solidFill>
                  <a:srgbClr val="0000FF"/>
                </a:solidFill>
                <a:latin typeface="Trirong"/>
                <a:ea typeface="Trirong"/>
                <a:cs typeface="Trirong"/>
                <a:sym typeface="Trirong"/>
              </a:rPr>
              <a:t>กำหนดส่ง :</a:t>
            </a:r>
            <a:r>
              <a:rPr lang="th" sz="1500">
                <a:solidFill>
                  <a:srgbClr val="0000FF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lang="th" sz="1500" u="sng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DMY</a:t>
            </a:r>
            <a:endParaRPr sz="1500" u="sng">
              <a:solidFill>
                <a:srgbClr val="FF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th" sz="1500">
                <a:solidFill>
                  <a:srgbClr val="0000FF"/>
                </a:solidFill>
                <a:latin typeface="Trirong"/>
                <a:ea typeface="Trirong"/>
                <a:cs typeface="Trirong"/>
                <a:sym typeface="Trirong"/>
              </a:rPr>
              <a:t>ส่งงานผ่าน github.io </a:t>
            </a:r>
            <a:endParaRPr sz="1100">
              <a:solidFill>
                <a:srgbClr val="00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61" name="Google Shape;61;p11"/>
          <p:cNvSpPr txBox="1"/>
          <p:nvPr/>
        </p:nvSpPr>
        <p:spPr>
          <a:xfrm>
            <a:off x="2477250" y="1131125"/>
            <a:ext cx="10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rgbClr val="FF9900"/>
                </a:highlight>
              </a:rPr>
              <a:t>index.html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62" name="Google Shape;62;p11"/>
          <p:cNvSpPr txBox="1"/>
          <p:nvPr/>
        </p:nvSpPr>
        <p:spPr>
          <a:xfrm>
            <a:off x="7157675" y="1131125"/>
            <a:ext cx="14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rgbClr val="FF9900"/>
                </a:highlight>
              </a:rPr>
              <a:t>education</a:t>
            </a:r>
            <a:r>
              <a:rPr lang="th">
                <a:highlight>
                  <a:srgbClr val="FF9900"/>
                </a:highlight>
              </a:rPr>
              <a:t>.html</a:t>
            </a:r>
            <a:endParaRPr>
              <a:highlight>
                <a:srgbClr val="FF99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#1 </a:t>
            </a:r>
            <a:r>
              <a:rPr lang="th" sz="2000"/>
              <a:t>( 2 / 2 )</a:t>
            </a:r>
            <a:endParaRPr/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88850" y="7612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th" sz="1500">
                <a:highlight>
                  <a:schemeClr val="accent6"/>
                </a:highlight>
              </a:rPr>
              <a:t>สร้าง website MyResume </a:t>
            </a:r>
            <a:r>
              <a:rPr lang="th" sz="1100">
                <a:highlight>
                  <a:schemeClr val="accent6"/>
                </a:highlight>
              </a:rPr>
              <a:t>⇒ 4 pages : </a:t>
            </a:r>
            <a:r>
              <a:rPr lang="th" sz="1100" u="sng">
                <a:highlight>
                  <a:schemeClr val="accent6"/>
                </a:highlight>
              </a:rPr>
              <a:t>Home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Education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Work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Contact</a:t>
            </a:r>
            <a:endParaRPr sz="1100" u="sng">
              <a:highlight>
                <a:schemeClr val="accent6"/>
              </a:highlight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3">
            <a:alphaModFix/>
          </a:blip>
          <a:srcRect b="13741" l="0" r="8809" t="0"/>
          <a:stretch/>
        </p:blipFill>
        <p:spPr>
          <a:xfrm>
            <a:off x="280100" y="1300925"/>
            <a:ext cx="5014725" cy="291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825" y="1093775"/>
            <a:ext cx="3152169" cy="37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/>
        </p:nvSpPr>
        <p:spPr>
          <a:xfrm>
            <a:off x="7483950" y="1216975"/>
            <a:ext cx="14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rgbClr val="FF9900"/>
                </a:highlight>
              </a:rPr>
              <a:t>contact.html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3416925" y="1653325"/>
            <a:ext cx="1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rgbClr val="FF9900"/>
                </a:highlight>
              </a:rPr>
              <a:t>work.html</a:t>
            </a:r>
            <a:endParaRPr>
              <a:highlight>
                <a:srgbClr val="FF99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/>
        </p:nvSpPr>
        <p:spPr>
          <a:xfrm>
            <a:off x="628650" y="1896022"/>
            <a:ext cx="7886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60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CSS</a:t>
            </a:r>
            <a:endParaRPr b="1" sz="38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8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(lab)</a:t>
            </a:r>
            <a:endParaRPr b="1" sz="38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Lab3 </a:t>
            </a:r>
            <a:endParaRPr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204425" y="8425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>
                <a:solidFill>
                  <a:srgbClr val="434343"/>
                </a:solidFill>
              </a:rPr>
              <a:t>สร้างข้อความใน Web page ด้วย HTML &amp; CSS ให้ได้ดังรูป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88" y="1332525"/>
            <a:ext cx="766762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150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Lab4</a:t>
            </a:r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204425" y="8425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>
                <a:solidFill>
                  <a:srgbClr val="1155CC"/>
                </a:solidFill>
              </a:rPr>
              <a:t>สร้าง Profile Card พร้อม badge ดังรูป</a:t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4649775" y="4338300"/>
            <a:ext cx="43209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Prompt Thin"/>
                <a:ea typeface="Prompt Thin"/>
                <a:cs typeface="Prompt Thin"/>
                <a:sym typeface="Prompt Thin"/>
              </a:rPr>
              <a:t>ไฟล์รูปภาพ &gt;&gt; </a:t>
            </a:r>
            <a:r>
              <a:rPr lang="th" sz="900" u="sng">
                <a:solidFill>
                  <a:srgbClr val="00B0F0"/>
                </a:solidFill>
                <a:latin typeface="Prompt Thin"/>
                <a:ea typeface="Prompt Thin"/>
                <a:cs typeface="Prompt Thin"/>
                <a:sym typeface="Prompt Th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https://www.svgrepo.com/show/429787/human-man-10.svg</a:t>
            </a:r>
            <a:r>
              <a:rPr lang="th" sz="900">
                <a:solidFill>
                  <a:srgbClr val="1155CC"/>
                </a:solidFill>
                <a:latin typeface="Prompt Thin"/>
                <a:ea typeface="Prompt Thin"/>
                <a:cs typeface="Prompt Thin"/>
                <a:sym typeface="Prompt Thin"/>
              </a:rPr>
              <a:t> </a:t>
            </a:r>
            <a:endParaRPr sz="1100">
              <a:solidFill>
                <a:srgbClr val="1155CC"/>
              </a:solidFill>
              <a:latin typeface="Prompt Thin"/>
              <a:ea typeface="Prompt Thin"/>
              <a:cs typeface="Prompt Thin"/>
              <a:sym typeface="Prompt Thin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5579800" y="3945450"/>
            <a:ext cx="2272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0563C1"/>
                </a:solidFill>
                <a:highlight>
                  <a:srgbClr val="FCE5CD"/>
                </a:highlight>
                <a:latin typeface="Prompt Thin"/>
                <a:ea typeface="Prompt Thin"/>
                <a:cs typeface="Prompt Thin"/>
                <a:sym typeface="Prompt Thin"/>
              </a:rPr>
              <a:t>width: 200px, height: 260px</a:t>
            </a:r>
            <a:endParaRPr sz="1200">
              <a:solidFill>
                <a:srgbClr val="0563C1"/>
              </a:solidFill>
              <a:highlight>
                <a:srgbClr val="FCE5CD"/>
              </a:highlight>
              <a:latin typeface="Prompt Thin"/>
              <a:ea typeface="Prompt Thin"/>
              <a:cs typeface="Prompt Thin"/>
              <a:sym typeface="Prompt Thin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4">
            <a:alphaModFix/>
          </a:blip>
          <a:srcRect b="3595" l="0" r="0" t="8700"/>
          <a:stretch/>
        </p:blipFill>
        <p:spPr>
          <a:xfrm>
            <a:off x="2257500" y="1158150"/>
            <a:ext cx="3005200" cy="31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